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63" r:id="rId4"/>
    <p:sldId id="259" r:id="rId5"/>
    <p:sldId id="262" r:id="rId6"/>
    <p:sldId id="257" r:id="rId7"/>
    <p:sldId id="260" r:id="rId8"/>
    <p:sldId id="258" r:id="rId9"/>
    <p:sldId id="261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3"/>
  </p:normalViewPr>
  <p:slideViewPr>
    <p:cSldViewPr snapToGrid="0" snapToObjects="1">
      <p:cViewPr varScale="1">
        <p:scale>
          <a:sx n="112" d="100"/>
          <a:sy n="112" d="100"/>
        </p:scale>
        <p:origin x="34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it-IT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it-IT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it-IT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4/22/19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it-IT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4/22/19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it-IT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4/22/19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it-IT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it-IT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it-IT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4/22/19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D2E0D-4647-D04C-B9BD-E9B3C8486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/>
          <a:lstStyle/>
          <a:p>
            <a:r>
              <a:rPr lang="en-US" b="1" dirty="0" err="1"/>
              <a:t>Dalla</a:t>
            </a:r>
            <a:r>
              <a:rPr lang="en-US" b="1" dirty="0"/>
              <a:t> </a:t>
            </a:r>
            <a:r>
              <a:rPr lang="en-US" b="1" dirty="0" err="1"/>
              <a:t>profezia</a:t>
            </a:r>
            <a:r>
              <a:rPr lang="en-US" b="1" dirty="0"/>
              <a:t> </a:t>
            </a:r>
            <a:r>
              <a:rPr lang="en-US" b="1" dirty="0" err="1"/>
              <a:t>all'apocalittica</a:t>
            </a:r>
            <a:endParaRPr lang="it-IT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613BF74E-CC69-B34F-AB65-90A8C3E0D89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812" y="587963"/>
            <a:ext cx="3380375" cy="3380375"/>
          </a:xfr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F2A3414-156A-E14D-8C69-82297B2CB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92010" y="5049156"/>
            <a:ext cx="7559977" cy="1220881"/>
          </a:xfrm>
        </p:spPr>
        <p:txBody>
          <a:bodyPr/>
          <a:lstStyle/>
          <a:p>
            <a:pPr algn="ctr"/>
            <a:r>
              <a:rPr lang="it-IT" dirty="0"/>
              <a:t>P. </a:t>
            </a:r>
            <a:r>
              <a:rPr lang="it-IT" dirty="0" err="1"/>
              <a:t>Frédéric</a:t>
            </a:r>
            <a:r>
              <a:rPr lang="it-IT" dirty="0"/>
              <a:t> Manns</a:t>
            </a:r>
          </a:p>
          <a:p>
            <a:pPr algn="ctr"/>
            <a:endParaRPr lang="it-IT" dirty="0"/>
          </a:p>
          <a:p>
            <a:pPr algn="ctr"/>
            <a:r>
              <a:rPr lang="it-IT" dirty="0"/>
              <a:t>Gerusalemme, 23 aprile 2019</a:t>
            </a:r>
          </a:p>
        </p:txBody>
      </p:sp>
    </p:spTree>
    <p:extLst>
      <p:ext uri="{BB962C8B-B14F-4D97-AF65-F5344CB8AC3E}">
        <p14:creationId xmlns:p14="http://schemas.microsoft.com/office/powerpoint/2010/main" val="3695557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675D0-CFF1-0041-8159-EC6F180BA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6A1DF-2EB1-9348-8339-579294893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67377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8CF2E-6A03-C144-9F3F-8FC1A9F188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/>
              <a:t>Grazie!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FEAE39-D61D-674B-B631-E0C3B71614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6619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14220" y="342710"/>
            <a:ext cx="6762749" cy="1945389"/>
          </a:xfrm>
        </p:spPr>
        <p:txBody>
          <a:bodyPr/>
          <a:lstStyle/>
          <a:p>
            <a:br>
              <a:rPr lang="en-US" b="1" dirty="0"/>
            </a:br>
            <a:br>
              <a:rPr lang="en-US" b="1" dirty="0"/>
            </a:br>
            <a:r>
              <a:rPr lang="en-US" b="1" dirty="0" err="1"/>
              <a:t>Dalla</a:t>
            </a:r>
            <a:r>
              <a:rPr lang="en-US" b="1" dirty="0"/>
              <a:t> </a:t>
            </a:r>
            <a:r>
              <a:rPr lang="en-US" b="1" dirty="0" err="1"/>
              <a:t>profezia</a:t>
            </a:r>
            <a:r>
              <a:rPr lang="en-US" b="1" dirty="0"/>
              <a:t> </a:t>
            </a:r>
            <a:r>
              <a:rPr lang="en-US" b="1" dirty="0" err="1"/>
              <a:t>all'apocalittica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4420" y="2000250"/>
            <a:ext cx="7692390" cy="4309109"/>
          </a:xfrm>
        </p:spPr>
        <p:txBody>
          <a:bodyPr>
            <a:normAutofit/>
          </a:bodyPr>
          <a:lstStyle/>
          <a:p>
            <a:endParaRPr lang="en-US" dirty="0"/>
          </a:p>
          <a:p>
            <a:pPr algn="l"/>
            <a:r>
              <a:rPr lang="en-US" sz="2200" b="1" dirty="0"/>
              <a:t>Tre termini da </a:t>
            </a:r>
            <a:r>
              <a:rPr lang="en-US" sz="2200" b="1" dirty="0" err="1"/>
              <a:t>definire</a:t>
            </a:r>
            <a:r>
              <a:rPr lang="en-US" sz="2200" dirty="0"/>
              <a:t>: </a:t>
            </a:r>
          </a:p>
          <a:p>
            <a:pPr algn="l"/>
            <a:r>
              <a:rPr lang="en-US" sz="2200" dirty="0"/>
              <a:t>	</a:t>
            </a:r>
            <a:r>
              <a:rPr lang="en-US" sz="2200" dirty="0" err="1"/>
              <a:t>profezia</a:t>
            </a:r>
            <a:r>
              <a:rPr lang="en-US" sz="2200" dirty="0"/>
              <a:t>, </a:t>
            </a:r>
          </a:p>
          <a:p>
            <a:pPr algn="l"/>
            <a:r>
              <a:rPr lang="en-US" sz="2200" dirty="0"/>
              <a:t>	</a:t>
            </a:r>
            <a:r>
              <a:rPr lang="en-US" sz="2200" dirty="0" err="1"/>
              <a:t>apocalisse</a:t>
            </a:r>
            <a:r>
              <a:rPr lang="en-US" sz="2200" dirty="0"/>
              <a:t> </a:t>
            </a:r>
          </a:p>
          <a:p>
            <a:pPr algn="l"/>
            <a:r>
              <a:rPr lang="en-US" sz="2200" dirty="0"/>
              <a:t>	e </a:t>
            </a:r>
            <a:r>
              <a:rPr lang="en-US" sz="2200" dirty="0" err="1"/>
              <a:t>escatologia</a:t>
            </a:r>
            <a:r>
              <a:rPr lang="en-US" sz="2200" dirty="0"/>
              <a:t>. </a:t>
            </a:r>
          </a:p>
          <a:p>
            <a:pPr algn="l"/>
            <a:r>
              <a:rPr lang="en-US" sz="2200" b="1" dirty="0"/>
              <a:t>J.J. Collins, </a:t>
            </a:r>
            <a:r>
              <a:rPr lang="en-US" sz="2200" b="1" dirty="0" err="1"/>
              <a:t>Sacchi</a:t>
            </a:r>
            <a:r>
              <a:rPr lang="en-US" sz="2200" b="1" dirty="0"/>
              <a:t>, </a:t>
            </a:r>
            <a:r>
              <a:rPr lang="en-US" sz="2200" b="1" dirty="0" err="1"/>
              <a:t>Bocaccini</a:t>
            </a:r>
            <a:r>
              <a:rPr lang="en-US" sz="2200" b="1" dirty="0"/>
              <a:t>,</a:t>
            </a:r>
            <a:r>
              <a:rPr lang="en-US" sz="2200" dirty="0"/>
              <a:t> </a:t>
            </a:r>
            <a:r>
              <a:rPr lang="en-US" sz="2200" b="1" dirty="0"/>
              <a:t>Jesus </a:t>
            </a:r>
            <a:r>
              <a:rPr lang="en-US" sz="2200" b="1" dirty="0" err="1"/>
              <a:t>Asurmendi</a:t>
            </a:r>
            <a:r>
              <a:rPr lang="en-US" sz="2200" dirty="0"/>
              <a:t>, “De </a:t>
            </a:r>
            <a:r>
              <a:rPr lang="en-US" sz="2200" dirty="0" err="1"/>
              <a:t>l'impossibilité</a:t>
            </a:r>
            <a:r>
              <a:rPr lang="en-US" sz="2200" dirty="0"/>
              <a:t> pour un </a:t>
            </a:r>
            <a:r>
              <a:rPr lang="en-US" sz="2200" dirty="0" err="1"/>
              <a:t>prophète</a:t>
            </a:r>
            <a:r>
              <a:rPr lang="en-US" sz="2200" dirty="0"/>
              <a:t> d'être </a:t>
            </a:r>
            <a:r>
              <a:rPr lang="en-US" sz="2200" dirty="0" err="1"/>
              <a:t>apocalypticien</a:t>
            </a:r>
            <a:r>
              <a:rPr lang="en-US" sz="2200" dirty="0"/>
              <a:t>”.</a:t>
            </a:r>
          </a:p>
          <a:p>
            <a:pPr algn="l"/>
            <a:endParaRPr lang="en-US" sz="2200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156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14220" y="342710"/>
            <a:ext cx="6762749" cy="1945389"/>
          </a:xfrm>
        </p:spPr>
        <p:txBody>
          <a:bodyPr/>
          <a:lstStyle/>
          <a:p>
            <a:br>
              <a:rPr lang="en-US" b="1" dirty="0"/>
            </a:br>
            <a:br>
              <a:rPr lang="en-US" b="1" dirty="0"/>
            </a:br>
            <a:r>
              <a:rPr lang="en-US" b="1" dirty="0" err="1"/>
              <a:t>Dalla</a:t>
            </a:r>
            <a:r>
              <a:rPr lang="en-US" b="1" dirty="0"/>
              <a:t> </a:t>
            </a:r>
            <a:r>
              <a:rPr lang="en-US" b="1" dirty="0" err="1"/>
              <a:t>profezia</a:t>
            </a:r>
            <a:r>
              <a:rPr lang="en-US" b="1" dirty="0"/>
              <a:t> </a:t>
            </a:r>
            <a:r>
              <a:rPr lang="en-US" b="1" dirty="0" err="1"/>
              <a:t>all'apocalittica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4420" y="2000250"/>
            <a:ext cx="7692390" cy="4309109"/>
          </a:xfrm>
        </p:spPr>
        <p:txBody>
          <a:bodyPr>
            <a:normAutofit/>
          </a:bodyPr>
          <a:lstStyle/>
          <a:p>
            <a:pPr algn="l"/>
            <a:r>
              <a:rPr lang="en-US" sz="2200" b="1" dirty="0" err="1"/>
              <a:t>Principali</a:t>
            </a:r>
            <a:r>
              <a:rPr lang="en-US" sz="2200" b="1" dirty="0"/>
              <a:t> </a:t>
            </a:r>
            <a:r>
              <a:rPr lang="en-US" sz="2200" b="1" dirty="0" err="1"/>
              <a:t>apocalissi</a:t>
            </a:r>
            <a:r>
              <a:rPr lang="en-US" sz="2200" dirty="0"/>
              <a:t>:</a:t>
            </a:r>
          </a:p>
          <a:p>
            <a:pPr algn="l"/>
            <a:r>
              <a:rPr lang="en-US" sz="2200" dirty="0"/>
              <a:t>	Daniele 7-12, </a:t>
            </a:r>
          </a:p>
          <a:p>
            <a:pPr algn="l"/>
            <a:r>
              <a:rPr lang="en-US" sz="2200" dirty="0"/>
              <a:t>	Libro </a:t>
            </a:r>
            <a:r>
              <a:rPr lang="en-US" sz="2200" dirty="0" err="1"/>
              <a:t>dei</a:t>
            </a:r>
            <a:r>
              <a:rPr lang="en-US" sz="2200" dirty="0"/>
              <a:t> </a:t>
            </a:r>
            <a:r>
              <a:rPr lang="en-US" sz="2200" dirty="0" err="1"/>
              <a:t>Vigilanti</a:t>
            </a:r>
            <a:r>
              <a:rPr lang="en-US" sz="2200" dirty="0"/>
              <a:t> (Enoch 1-36), </a:t>
            </a:r>
          </a:p>
          <a:p>
            <a:pPr algn="l"/>
            <a:r>
              <a:rPr lang="en-US" sz="2200" dirty="0"/>
              <a:t>	Libro </a:t>
            </a:r>
            <a:r>
              <a:rPr lang="en-US" sz="2200" dirty="0" err="1"/>
              <a:t>dei</a:t>
            </a:r>
            <a:r>
              <a:rPr lang="en-US" sz="2200" dirty="0"/>
              <a:t> </a:t>
            </a:r>
            <a:r>
              <a:rPr lang="en-US" sz="2200" dirty="0" err="1"/>
              <a:t>Giubilei</a:t>
            </a:r>
            <a:r>
              <a:rPr lang="en-US" sz="2200" dirty="0"/>
              <a:t>, </a:t>
            </a:r>
          </a:p>
          <a:p>
            <a:pPr algn="l"/>
            <a:r>
              <a:rPr lang="en-US" sz="2200" dirty="0"/>
              <a:t>	Libro </a:t>
            </a:r>
            <a:r>
              <a:rPr lang="en-US" sz="2200" dirty="0" err="1"/>
              <a:t>delle</a:t>
            </a:r>
            <a:r>
              <a:rPr lang="en-US" sz="2200" dirty="0"/>
              <a:t> </a:t>
            </a:r>
            <a:r>
              <a:rPr lang="en-US" sz="2200" dirty="0" err="1"/>
              <a:t>Parabole</a:t>
            </a:r>
            <a:r>
              <a:rPr lang="en-US" sz="2200" dirty="0"/>
              <a:t>, </a:t>
            </a:r>
          </a:p>
          <a:p>
            <a:pPr algn="l"/>
            <a:r>
              <a:rPr lang="en-US" sz="2200" dirty="0"/>
              <a:t>	</a:t>
            </a:r>
            <a:r>
              <a:rPr lang="en-US" sz="2200" dirty="0" err="1"/>
              <a:t>Testi</a:t>
            </a:r>
            <a:r>
              <a:rPr lang="en-US" sz="2200" dirty="0"/>
              <a:t> di Qumran, </a:t>
            </a:r>
          </a:p>
          <a:p>
            <a:pPr algn="l"/>
            <a:r>
              <a:rPr lang="en-US" sz="2200" dirty="0"/>
              <a:t>	4 Esdras, </a:t>
            </a:r>
          </a:p>
          <a:p>
            <a:pPr algn="l"/>
            <a:r>
              <a:rPr lang="en-US" sz="2200" dirty="0"/>
              <a:t>	2 Baruch</a:t>
            </a:r>
          </a:p>
          <a:p>
            <a:pPr algn="l"/>
            <a:endParaRPr lang="en-US" sz="2200" dirty="0"/>
          </a:p>
          <a:p>
            <a:pPr algn="l"/>
            <a:r>
              <a:rPr lang="en-US" sz="2200" b="1" dirty="0" err="1"/>
              <a:t>Contesto</a:t>
            </a:r>
            <a:r>
              <a:rPr lang="en-US" sz="2200" b="1" dirty="0"/>
              <a:t> </a:t>
            </a:r>
            <a:r>
              <a:rPr lang="en-US" sz="2200" b="1" dirty="0" err="1"/>
              <a:t>storico</a:t>
            </a:r>
            <a:r>
              <a:rPr lang="en-US" sz="2200" b="1" dirty="0"/>
              <a:t> </a:t>
            </a:r>
            <a:r>
              <a:rPr lang="en-US" sz="2200" b="1" dirty="0" err="1"/>
              <a:t>dopo</a:t>
            </a:r>
            <a:r>
              <a:rPr lang="en-US" sz="2200" b="1" dirty="0"/>
              <a:t> </a:t>
            </a:r>
            <a:r>
              <a:rPr lang="en-US" sz="2200" b="1" dirty="0" err="1"/>
              <a:t>l'esilio</a:t>
            </a:r>
            <a:r>
              <a:rPr lang="en-US" sz="2200" b="1" dirty="0"/>
              <a:t>  </a:t>
            </a:r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871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1" y="381000"/>
            <a:ext cx="7768590" cy="1044388"/>
          </a:xfrm>
        </p:spPr>
        <p:txBody>
          <a:bodyPr/>
          <a:lstStyle/>
          <a:p>
            <a:pPr algn="ctr"/>
            <a:r>
              <a:rPr lang="en-US" sz="3200" b="1" dirty="0"/>
              <a:t>10 </a:t>
            </a:r>
            <a:r>
              <a:rPr lang="en-US" sz="3200" b="1" dirty="0" err="1"/>
              <a:t>caratteristiche</a:t>
            </a:r>
            <a:r>
              <a:rPr lang="en-US" sz="3200" b="1" dirty="0"/>
              <a:t> </a:t>
            </a:r>
            <a:r>
              <a:rPr lang="en-US" sz="3200" b="1" dirty="0" err="1"/>
              <a:t>dell'apocalittica</a:t>
            </a:r>
            <a:r>
              <a:rPr lang="en-US" sz="3200" b="1" dirty="0"/>
              <a:t> (Koch)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331" y="1737360"/>
            <a:ext cx="8008620" cy="4739640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b="1" dirty="0"/>
              <a:t>In tempo di </a:t>
            </a:r>
            <a:r>
              <a:rPr lang="en-US" sz="2400" b="1" dirty="0" err="1"/>
              <a:t>crisi</a:t>
            </a:r>
            <a:r>
              <a:rPr lang="en-US" sz="2400" b="1" dirty="0"/>
              <a:t> </a:t>
            </a:r>
            <a:r>
              <a:rPr lang="en-US" sz="2400" b="1" dirty="0" err="1"/>
              <a:t>politica</a:t>
            </a:r>
            <a:r>
              <a:rPr lang="en-US" sz="2400" b="1" dirty="0"/>
              <a:t> </a:t>
            </a:r>
          </a:p>
          <a:p>
            <a:pPr marL="638175" lvl="1" indent="-342900"/>
            <a:r>
              <a:rPr lang="en-US" sz="2400" i="1" dirty="0"/>
              <a:t>Il </a:t>
            </a:r>
            <a:r>
              <a:rPr lang="en-US" sz="2400" i="1" dirty="0" err="1"/>
              <a:t>profeta</a:t>
            </a:r>
            <a:r>
              <a:rPr lang="en-US" sz="2400" i="1" dirty="0"/>
              <a:t> </a:t>
            </a:r>
            <a:r>
              <a:rPr lang="en-US" sz="2400" i="1" dirty="0" err="1"/>
              <a:t>cerca</a:t>
            </a:r>
            <a:r>
              <a:rPr lang="en-US" sz="2400" i="1" dirty="0"/>
              <a:t> di </a:t>
            </a:r>
            <a:r>
              <a:rPr lang="en-US" sz="2400" i="1" dirty="0" err="1"/>
              <a:t>scoprire</a:t>
            </a:r>
            <a:r>
              <a:rPr lang="en-US" sz="2400" i="1" dirty="0"/>
              <a:t> </a:t>
            </a:r>
            <a:r>
              <a:rPr lang="en-US" sz="2400" i="1" dirty="0" err="1"/>
              <a:t>il</a:t>
            </a:r>
            <a:r>
              <a:rPr lang="en-US" sz="2400" i="1" dirty="0"/>
              <a:t> </a:t>
            </a:r>
            <a:r>
              <a:rPr lang="en-US" sz="2400" i="1" dirty="0" err="1"/>
              <a:t>significato</a:t>
            </a:r>
            <a:r>
              <a:rPr lang="en-US" sz="2400" i="1" dirty="0"/>
              <a:t> del </a:t>
            </a:r>
            <a:r>
              <a:rPr lang="en-US" sz="2400" i="1" dirty="0" err="1"/>
              <a:t>presente</a:t>
            </a:r>
            <a:r>
              <a:rPr lang="en-US" sz="2400" i="1" dirty="0"/>
              <a:t> </a:t>
            </a:r>
            <a:r>
              <a:rPr lang="en-US" sz="2400" i="1" dirty="0" err="1"/>
              <a:t>ricordando</a:t>
            </a:r>
            <a:r>
              <a:rPr lang="en-US" sz="2400" i="1" dirty="0"/>
              <a:t> </a:t>
            </a:r>
            <a:r>
              <a:rPr lang="en-US" sz="2400" i="1" dirty="0" err="1"/>
              <a:t>il</a:t>
            </a:r>
            <a:r>
              <a:rPr lang="en-US" sz="2400" i="1" dirty="0"/>
              <a:t> </a:t>
            </a:r>
            <a:r>
              <a:rPr lang="en-US" sz="2400" i="1" dirty="0" err="1"/>
              <a:t>passato</a:t>
            </a:r>
            <a:r>
              <a:rPr lang="en-US" sz="2400" i="1" dirty="0"/>
              <a:t>, </a:t>
            </a:r>
            <a:r>
              <a:rPr lang="en-US" sz="2400" i="1" dirty="0" err="1"/>
              <a:t>l'autore</a:t>
            </a:r>
            <a:r>
              <a:rPr lang="en-US" sz="2400" i="1" dirty="0"/>
              <a:t> </a:t>
            </a:r>
            <a:r>
              <a:rPr lang="en-US" sz="2400" i="1" dirty="0" err="1"/>
              <a:t>dell'apocalisse</a:t>
            </a:r>
            <a:r>
              <a:rPr lang="en-US" sz="2400" i="1" dirty="0"/>
              <a:t> </a:t>
            </a:r>
            <a:r>
              <a:rPr lang="en-US" sz="2400" i="1" dirty="0" err="1"/>
              <a:t>si</a:t>
            </a:r>
            <a:r>
              <a:rPr lang="en-US" sz="2400" i="1" dirty="0"/>
              <a:t> </a:t>
            </a:r>
            <a:r>
              <a:rPr lang="en-US" sz="2400" i="1" dirty="0" err="1"/>
              <a:t>rivolge</a:t>
            </a:r>
            <a:r>
              <a:rPr lang="en-US" sz="2400" i="1" dirty="0"/>
              <a:t> verso </a:t>
            </a:r>
            <a:r>
              <a:rPr lang="en-US" sz="2400" i="1" dirty="0" err="1"/>
              <a:t>il</a:t>
            </a:r>
            <a:r>
              <a:rPr lang="en-US" sz="2400" i="1" dirty="0"/>
              <a:t> </a:t>
            </a:r>
            <a:r>
              <a:rPr lang="en-US" sz="2400" i="1" dirty="0" err="1"/>
              <a:t>futuro</a:t>
            </a:r>
            <a:r>
              <a:rPr lang="en-US" sz="2400" i="1" dirty="0"/>
              <a:t>. </a:t>
            </a:r>
          </a:p>
          <a:p>
            <a:pPr marL="638175" lvl="1" indent="-342900"/>
            <a:r>
              <a:rPr lang="en-US" sz="2400" i="1" dirty="0" err="1"/>
              <a:t>Questo</a:t>
            </a:r>
            <a:r>
              <a:rPr lang="en-US" sz="2400" i="1" dirty="0"/>
              <a:t> </a:t>
            </a:r>
            <a:r>
              <a:rPr lang="en-US" sz="2400" i="1" dirty="0" err="1"/>
              <a:t>futuro</a:t>
            </a:r>
            <a:r>
              <a:rPr lang="en-US" sz="2400" i="1" dirty="0"/>
              <a:t>, </a:t>
            </a:r>
            <a:r>
              <a:rPr lang="en-US" sz="2400" i="1" dirty="0" err="1"/>
              <a:t>diventa</a:t>
            </a:r>
            <a:r>
              <a:rPr lang="en-US" sz="2400" i="1" dirty="0"/>
              <a:t> </a:t>
            </a:r>
            <a:r>
              <a:rPr lang="en-US" sz="2400" i="1" dirty="0" err="1"/>
              <a:t>supporto</a:t>
            </a:r>
            <a:r>
              <a:rPr lang="en-US" sz="2400" i="1" dirty="0"/>
              <a:t> per la </a:t>
            </a:r>
            <a:r>
              <a:rPr lang="en-US" sz="2400" i="1" dirty="0" err="1"/>
              <a:t>speranza</a:t>
            </a:r>
            <a:r>
              <a:rPr lang="en-US" sz="2400" i="1" dirty="0"/>
              <a:t> di </a:t>
            </a:r>
            <a:r>
              <a:rPr lang="en-US" sz="2400" i="1" dirty="0" err="1"/>
              <a:t>oggi</a:t>
            </a:r>
            <a:r>
              <a:rPr lang="en-US" sz="2400" i="1" dirty="0"/>
              <a:t>. </a:t>
            </a:r>
          </a:p>
          <a:p>
            <a:pPr marL="638175" lvl="1" indent="-342900"/>
            <a:r>
              <a:rPr lang="en-US" sz="2400" i="1" dirty="0"/>
              <a:t>Il </a:t>
            </a:r>
            <a:r>
              <a:rPr lang="en-US" sz="2400" i="1" dirty="0" err="1"/>
              <a:t>profeta</a:t>
            </a:r>
            <a:r>
              <a:rPr lang="en-US" sz="2400" i="1" dirty="0"/>
              <a:t> </a:t>
            </a:r>
            <a:r>
              <a:rPr lang="en-US" sz="2400" i="1" dirty="0" err="1"/>
              <a:t>chiama</a:t>
            </a:r>
            <a:r>
              <a:rPr lang="en-US" sz="2400" i="1" dirty="0"/>
              <a:t> </a:t>
            </a:r>
            <a:r>
              <a:rPr lang="en-US" sz="2400" i="1" dirty="0" err="1"/>
              <a:t>alla</a:t>
            </a:r>
            <a:r>
              <a:rPr lang="en-US" sz="2400" i="1" dirty="0"/>
              <a:t> </a:t>
            </a:r>
            <a:r>
              <a:rPr lang="en-US" sz="2400" i="1" dirty="0" err="1"/>
              <a:t>conversione</a:t>
            </a:r>
            <a:r>
              <a:rPr lang="en-US" sz="2400" i="1" dirty="0"/>
              <a:t>. </a:t>
            </a:r>
          </a:p>
          <a:p>
            <a:pPr marL="638175" lvl="1" indent="-342900"/>
            <a:r>
              <a:rPr lang="en-US" sz="2400" i="1" dirty="0" err="1"/>
              <a:t>L'apocalisse</a:t>
            </a:r>
            <a:r>
              <a:rPr lang="en-US" sz="2400" i="1" dirty="0"/>
              <a:t> </a:t>
            </a:r>
            <a:r>
              <a:rPr lang="en-US" sz="2400" i="1" dirty="0" err="1"/>
              <a:t>ricorda</a:t>
            </a:r>
            <a:r>
              <a:rPr lang="en-US" sz="2400" i="1" dirty="0"/>
              <a:t> la </a:t>
            </a:r>
            <a:r>
              <a:rPr lang="en-US" sz="2400" i="1" dirty="0" err="1"/>
              <a:t>fedelta</a:t>
            </a:r>
            <a:r>
              <a:rPr lang="en-US" sz="2400" i="1" dirty="0"/>
              <a:t> di </a:t>
            </a:r>
            <a:r>
              <a:rPr lang="en-US" sz="2400" i="1" dirty="0" err="1"/>
              <a:t>Dio</a:t>
            </a:r>
            <a:r>
              <a:rPr lang="en-US" sz="2400" i="1" dirty="0"/>
              <a:t>. </a:t>
            </a:r>
          </a:p>
          <a:p>
            <a:pPr marL="638175" lvl="1" indent="-342900"/>
            <a:r>
              <a:rPr lang="en-US" sz="2400" i="1" dirty="0"/>
              <a:t>Una </a:t>
            </a:r>
            <a:r>
              <a:rPr lang="en-US" sz="2400" i="1" dirty="0" err="1"/>
              <a:t>catastrofe</a:t>
            </a:r>
            <a:r>
              <a:rPr lang="en-US" sz="2400" i="1" dirty="0"/>
              <a:t> </a:t>
            </a:r>
            <a:r>
              <a:rPr lang="en-US" sz="2400" i="1" dirty="0" err="1"/>
              <a:t>cosmica</a:t>
            </a:r>
            <a:r>
              <a:rPr lang="en-US" sz="2400" i="1" dirty="0"/>
              <a:t> </a:t>
            </a:r>
            <a:r>
              <a:rPr lang="en-US" sz="2400" i="1" dirty="0" err="1"/>
              <a:t>segnalerà</a:t>
            </a:r>
            <a:r>
              <a:rPr lang="en-US" sz="2400" i="1" dirty="0"/>
              <a:t> la fine del </a:t>
            </a:r>
            <a:r>
              <a:rPr lang="en-US" sz="2400" i="1" dirty="0" err="1"/>
              <a:t>mondo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53156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1" y="381000"/>
            <a:ext cx="7768590" cy="1044388"/>
          </a:xfrm>
        </p:spPr>
        <p:txBody>
          <a:bodyPr/>
          <a:lstStyle/>
          <a:p>
            <a:pPr algn="ctr"/>
            <a:r>
              <a:rPr lang="en-US" sz="3200" b="1" dirty="0"/>
              <a:t>10 </a:t>
            </a:r>
            <a:r>
              <a:rPr lang="en-US" sz="3200" b="1" dirty="0" err="1"/>
              <a:t>caratteristiche</a:t>
            </a:r>
            <a:r>
              <a:rPr lang="en-US" sz="3200" b="1" dirty="0"/>
              <a:t> </a:t>
            </a:r>
            <a:r>
              <a:rPr lang="en-US" sz="3200" b="1" dirty="0" err="1"/>
              <a:t>dell'apocalittica</a:t>
            </a:r>
            <a:r>
              <a:rPr lang="en-US" sz="3200" b="1" dirty="0"/>
              <a:t> (Koch)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331" y="1425388"/>
            <a:ext cx="8008620" cy="543261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 startAt="2"/>
            </a:pPr>
            <a:r>
              <a:rPr lang="en-US" sz="2400" i="1" dirty="0"/>
              <a:t>La </a:t>
            </a:r>
            <a:r>
              <a:rPr lang="en-US" sz="2400" i="1" dirty="0" err="1"/>
              <a:t>macchina</a:t>
            </a:r>
            <a:r>
              <a:rPr lang="en-US" sz="2400" i="1" dirty="0"/>
              <a:t> </a:t>
            </a:r>
            <a:r>
              <a:rPr lang="en-US" sz="2400" i="1" dirty="0" err="1"/>
              <a:t>cosmica</a:t>
            </a:r>
            <a:r>
              <a:rPr lang="en-US" sz="2400" i="1" dirty="0"/>
              <a:t>, </a:t>
            </a:r>
            <a:r>
              <a:rPr lang="en-US" sz="2400" i="1" dirty="0" err="1"/>
              <a:t>tipica</a:t>
            </a:r>
            <a:r>
              <a:rPr lang="en-US" sz="2400" i="1" dirty="0"/>
              <a:t> </a:t>
            </a:r>
            <a:r>
              <a:rPr lang="en-US" sz="2400" i="1" dirty="0" err="1"/>
              <a:t>dell'apocalittica</a:t>
            </a:r>
            <a:r>
              <a:rPr lang="en-US" sz="2400" i="1" dirty="0"/>
              <a:t>, </a:t>
            </a:r>
            <a:r>
              <a:rPr lang="en-US" sz="2400" i="1" dirty="0" err="1"/>
              <a:t>si</a:t>
            </a:r>
            <a:r>
              <a:rPr lang="en-US" sz="2400" i="1" dirty="0"/>
              <a:t> </a:t>
            </a:r>
            <a:r>
              <a:rPr lang="en-US" sz="2400" i="1" dirty="0" err="1"/>
              <a:t>complica</a:t>
            </a:r>
            <a:r>
              <a:rPr lang="en-US" sz="2400" i="1" dirty="0"/>
              <a:t> poi con </a:t>
            </a:r>
            <a:r>
              <a:rPr lang="en-US" sz="2400" i="1" dirty="0" err="1"/>
              <a:t>l'inserzione</a:t>
            </a:r>
            <a:r>
              <a:rPr lang="en-US" sz="2400" i="1" dirty="0"/>
              <a:t> </a:t>
            </a:r>
            <a:r>
              <a:rPr lang="en-US" sz="2400" i="1" dirty="0" err="1"/>
              <a:t>dei</a:t>
            </a:r>
            <a:r>
              <a:rPr lang="en-US" sz="2400" i="1" dirty="0"/>
              <a:t> </a:t>
            </a:r>
            <a:r>
              <a:rPr lang="en-US" sz="2400" i="1" dirty="0" err="1"/>
              <a:t>cieli</a:t>
            </a:r>
            <a:r>
              <a:rPr lang="en-US" sz="2400" i="1" dirty="0"/>
              <a:t> </a:t>
            </a:r>
            <a:r>
              <a:rPr lang="en-US" sz="2400" i="1" dirty="0" err="1"/>
              <a:t>intermedi</a:t>
            </a:r>
            <a:r>
              <a:rPr lang="en-US" sz="2400" i="1" dirty="0"/>
              <a:t>, </a:t>
            </a:r>
            <a:r>
              <a:rPr lang="en-US" sz="2400" i="1" dirty="0" err="1"/>
              <a:t>dominati</a:t>
            </a:r>
            <a:r>
              <a:rPr lang="en-US" sz="2400" i="1" dirty="0"/>
              <a:t> da </a:t>
            </a:r>
            <a:r>
              <a:rPr lang="en-US" sz="2400" i="1" dirty="0" err="1"/>
              <a:t>esseri</a:t>
            </a:r>
            <a:r>
              <a:rPr lang="en-US" sz="2400" i="1" dirty="0"/>
              <a:t> </a:t>
            </a:r>
            <a:r>
              <a:rPr lang="en-US" sz="2400" i="1" dirty="0" err="1"/>
              <a:t>angelici</a:t>
            </a:r>
            <a:r>
              <a:rPr lang="en-US" sz="2400" i="1" dirty="0"/>
              <a:t>. </a:t>
            </a:r>
          </a:p>
          <a:p>
            <a:pPr marL="638175" lvl="1" indent="-342900"/>
            <a:r>
              <a:rPr lang="en-US" sz="2400" i="1" dirty="0"/>
              <a:t>Al </a:t>
            </a:r>
            <a:r>
              <a:rPr lang="en-US" sz="2400" i="1" dirty="0" err="1"/>
              <a:t>centro</a:t>
            </a:r>
            <a:r>
              <a:rPr lang="en-US" sz="2400" i="1" dirty="0"/>
              <a:t> del </a:t>
            </a:r>
            <a:r>
              <a:rPr lang="en-US" sz="2400" i="1" dirty="0" err="1"/>
              <a:t>cosmo</a:t>
            </a:r>
            <a:r>
              <a:rPr lang="en-US" sz="2400" i="1" dirty="0"/>
              <a:t>, </a:t>
            </a:r>
            <a:r>
              <a:rPr lang="en-US" sz="2400" i="1" dirty="0" err="1"/>
              <a:t>sta</a:t>
            </a:r>
            <a:r>
              <a:rPr lang="en-US" sz="2400" i="1" dirty="0"/>
              <a:t>  la  terra.</a:t>
            </a:r>
          </a:p>
          <a:p>
            <a:pPr marL="638175" lvl="1" indent="-342900"/>
            <a:r>
              <a:rPr lang="en-US" sz="2400" i="1" dirty="0"/>
              <a:t>La </a:t>
            </a:r>
            <a:r>
              <a:rPr lang="en-US" sz="2400" i="1" dirty="0" err="1"/>
              <a:t>storia</a:t>
            </a:r>
            <a:r>
              <a:rPr lang="en-US" sz="2400" i="1" dirty="0"/>
              <a:t> del </a:t>
            </a:r>
            <a:r>
              <a:rPr lang="en-US" sz="2400" i="1" dirty="0" err="1"/>
              <a:t>mondo</a:t>
            </a:r>
            <a:r>
              <a:rPr lang="en-US" sz="2400" i="1" dirty="0"/>
              <a:t> </a:t>
            </a:r>
            <a:r>
              <a:rPr lang="en-US" sz="2400" i="1" dirty="0" err="1"/>
              <a:t>è</a:t>
            </a:r>
            <a:r>
              <a:rPr lang="en-US" sz="2400" i="1" dirty="0"/>
              <a:t> </a:t>
            </a:r>
            <a:r>
              <a:rPr lang="en-US" sz="2400" i="1" dirty="0" err="1"/>
              <a:t>divisa</a:t>
            </a:r>
            <a:r>
              <a:rPr lang="en-US" sz="2400" i="1" dirty="0"/>
              <a:t> in </a:t>
            </a:r>
            <a:r>
              <a:rPr lang="en-US" sz="2400" i="1" dirty="0" err="1"/>
              <a:t>diversi</a:t>
            </a:r>
            <a:r>
              <a:rPr lang="en-US" sz="2400" i="1" dirty="0"/>
              <a:t> </a:t>
            </a:r>
            <a:r>
              <a:rPr lang="en-US" sz="2400" i="1" dirty="0" err="1"/>
              <a:t>periodi</a:t>
            </a:r>
            <a:r>
              <a:rPr lang="en-US" sz="2400" i="1" dirty="0"/>
              <a:t>. </a:t>
            </a:r>
          </a:p>
          <a:p>
            <a:pPr marL="638175" lvl="1" indent="-342900"/>
            <a:r>
              <a:rPr lang="en-US" sz="2400" i="1" dirty="0" err="1"/>
              <a:t>Tutto</a:t>
            </a:r>
            <a:r>
              <a:rPr lang="en-US" sz="2400" i="1" dirty="0"/>
              <a:t> </a:t>
            </a:r>
            <a:r>
              <a:rPr lang="en-US" sz="2400" i="1" dirty="0" err="1"/>
              <a:t>è</a:t>
            </a:r>
            <a:r>
              <a:rPr lang="en-US" sz="2400" i="1" dirty="0"/>
              <a:t> </a:t>
            </a:r>
            <a:r>
              <a:rPr lang="en-US" sz="2400" i="1" dirty="0" err="1"/>
              <a:t>determinato</a:t>
            </a:r>
            <a:r>
              <a:rPr lang="en-US" sz="2400" i="1" dirty="0"/>
              <a:t> in </a:t>
            </a:r>
            <a:r>
              <a:rPr lang="en-US" sz="2400" i="1" dirty="0" err="1"/>
              <a:t>anticipo</a:t>
            </a:r>
            <a:endParaRPr lang="en-US" sz="2400" b="1" dirty="0"/>
          </a:p>
          <a:p>
            <a:pPr marL="342900" indent="-342900">
              <a:buFont typeface="+mj-lt"/>
              <a:buAutoNum type="arabicParenR" startAt="2"/>
            </a:pPr>
            <a:r>
              <a:rPr lang="en-US" sz="2400" b="1" dirty="0" err="1"/>
              <a:t>Dualismo</a:t>
            </a:r>
            <a:r>
              <a:rPr lang="en-US" sz="2400" i="1" dirty="0"/>
              <a:t> </a:t>
            </a:r>
            <a:r>
              <a:rPr lang="en-US" sz="2400" i="1" dirty="0" err="1"/>
              <a:t>storico-cosmico</a:t>
            </a:r>
            <a:r>
              <a:rPr lang="en-US" sz="2400" i="1" dirty="0"/>
              <a:t>. </a:t>
            </a:r>
          </a:p>
          <a:p>
            <a:pPr marL="638175" lvl="1" indent="-342900"/>
            <a:r>
              <a:rPr lang="en-US" sz="2200" i="1" dirty="0" err="1"/>
              <a:t>Dopo</a:t>
            </a:r>
            <a:r>
              <a:rPr lang="en-US" sz="2200" i="1" dirty="0"/>
              <a:t> la </a:t>
            </a:r>
            <a:r>
              <a:rPr lang="en-US" sz="2200" i="1" dirty="0" err="1"/>
              <a:t>catastrofe</a:t>
            </a:r>
            <a:r>
              <a:rPr lang="en-US" sz="2200" i="1" dirty="0"/>
              <a:t> </a:t>
            </a:r>
            <a:r>
              <a:rPr lang="en-US" sz="2200" i="1" dirty="0" err="1"/>
              <a:t>cosmica</a:t>
            </a:r>
            <a:r>
              <a:rPr lang="en-US" sz="2200" i="1" dirty="0"/>
              <a:t> </a:t>
            </a:r>
            <a:r>
              <a:rPr lang="en-US" sz="2200" i="1" dirty="0" err="1"/>
              <a:t>si</a:t>
            </a:r>
            <a:r>
              <a:rPr lang="en-US" sz="2200" i="1" dirty="0"/>
              <a:t> </a:t>
            </a:r>
            <a:r>
              <a:rPr lang="en-US" sz="2200" i="1" dirty="0" err="1"/>
              <a:t>aspetta</a:t>
            </a:r>
            <a:r>
              <a:rPr lang="en-US" sz="2200" i="1" dirty="0"/>
              <a:t> un </a:t>
            </a:r>
            <a:r>
              <a:rPr lang="en-US" sz="2200" i="1" dirty="0" err="1"/>
              <a:t>mondo</a:t>
            </a:r>
            <a:r>
              <a:rPr lang="en-US" sz="2200" i="1" dirty="0"/>
              <a:t> </a:t>
            </a:r>
            <a:r>
              <a:rPr lang="en-US" sz="2200" i="1" dirty="0" err="1"/>
              <a:t>nuovo</a:t>
            </a:r>
            <a:r>
              <a:rPr lang="en-US" sz="2200" i="1" dirty="0"/>
              <a:t>. Il regno di </a:t>
            </a:r>
            <a:r>
              <a:rPr lang="en-US" sz="2200" i="1" dirty="0" err="1"/>
              <a:t>Dio</a:t>
            </a:r>
            <a:r>
              <a:rPr lang="en-US" sz="2200" i="1" dirty="0"/>
              <a:t> </a:t>
            </a:r>
            <a:r>
              <a:rPr lang="en-US" sz="2200" i="1" dirty="0" err="1"/>
              <a:t>sarà</a:t>
            </a:r>
            <a:r>
              <a:rPr lang="en-US" sz="2200" i="1" dirty="0"/>
              <a:t> </a:t>
            </a:r>
            <a:r>
              <a:rPr lang="en-US" sz="2200" i="1" dirty="0" err="1"/>
              <a:t>visibile</a:t>
            </a:r>
            <a:r>
              <a:rPr lang="en-US" sz="2200" i="1" dirty="0"/>
              <a:t> </a:t>
            </a:r>
            <a:r>
              <a:rPr lang="en-US" sz="2200" i="1" dirty="0" err="1"/>
              <a:t>sulla</a:t>
            </a:r>
            <a:r>
              <a:rPr lang="en-US" sz="2200" i="1" dirty="0"/>
              <a:t> terra (Dan 7,4)</a:t>
            </a:r>
          </a:p>
          <a:p>
            <a:pPr marL="514350" indent="-514350">
              <a:buFont typeface="+mj-lt"/>
              <a:buAutoNum type="arabicParenR" startAt="2"/>
            </a:pPr>
            <a:r>
              <a:rPr lang="en-US" sz="2600" i="1" dirty="0" err="1"/>
              <a:t>Fede</a:t>
            </a:r>
            <a:r>
              <a:rPr lang="en-US" sz="2600" i="1" dirty="0"/>
              <a:t> </a:t>
            </a:r>
            <a:r>
              <a:rPr lang="en-US" sz="2600" i="1" dirty="0" err="1"/>
              <a:t>nell'</a:t>
            </a:r>
            <a:r>
              <a:rPr lang="en-US" sz="2600" b="1" dirty="0" err="1"/>
              <a:t>immortalità</a:t>
            </a:r>
            <a:r>
              <a:rPr lang="en-US" sz="2600" b="1" dirty="0"/>
              <a:t> </a:t>
            </a:r>
            <a:r>
              <a:rPr lang="en-US" sz="2600" b="1" dirty="0" err="1"/>
              <a:t>dell'anima</a:t>
            </a:r>
            <a:r>
              <a:rPr lang="en-US" sz="2600" b="1" dirty="0"/>
              <a:t>  e </a:t>
            </a:r>
            <a:r>
              <a:rPr lang="en-US" sz="2600" b="1" dirty="0" err="1"/>
              <a:t>nelle</a:t>
            </a:r>
            <a:r>
              <a:rPr lang="en-US" sz="2600" b="1" dirty="0"/>
              <a:t> </a:t>
            </a:r>
            <a:r>
              <a:rPr lang="en-US" sz="2600" b="1" dirty="0" err="1"/>
              <a:t>risurrezione</a:t>
            </a:r>
            <a:r>
              <a:rPr lang="en-US" sz="2600" i="1" dirty="0"/>
              <a:t> per </a:t>
            </a:r>
            <a:r>
              <a:rPr lang="en-US" sz="2600" i="1" dirty="0" err="1"/>
              <a:t>i</a:t>
            </a:r>
            <a:r>
              <a:rPr lang="en-US" sz="2600" i="1" dirty="0"/>
              <a:t> </a:t>
            </a:r>
            <a:r>
              <a:rPr lang="en-US" sz="2600" i="1" dirty="0" err="1"/>
              <a:t>giusti</a:t>
            </a:r>
            <a:r>
              <a:rPr lang="en-US" sz="2600" i="1" dirty="0"/>
              <a:t> (Daniele e 1 Enoch, Libro </a:t>
            </a:r>
            <a:r>
              <a:rPr lang="en-US" sz="2600" i="1" dirty="0" err="1"/>
              <a:t>dei</a:t>
            </a:r>
            <a:r>
              <a:rPr lang="en-US" sz="2600" i="1" dirty="0"/>
              <a:t> </a:t>
            </a:r>
            <a:r>
              <a:rPr lang="en-US" sz="2600" i="1" dirty="0" err="1"/>
              <a:t>Vigilanti</a:t>
            </a:r>
            <a:r>
              <a:rPr lang="en-US" sz="2600" i="1" dirty="0"/>
              <a:t>)</a:t>
            </a:r>
          </a:p>
          <a:p>
            <a:pPr marL="638175" lvl="1" indent="-342900"/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1153334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/>
              <a:t>10 </a:t>
            </a:r>
            <a:r>
              <a:rPr lang="en-US" sz="3200" b="1" dirty="0" err="1"/>
              <a:t>caratteristiche</a:t>
            </a:r>
            <a:r>
              <a:rPr lang="en-US" sz="3200" b="1" dirty="0"/>
              <a:t> </a:t>
            </a:r>
            <a:r>
              <a:rPr lang="en-US" sz="3200" b="1" dirty="0" err="1"/>
              <a:t>dell'apocalittica</a:t>
            </a:r>
            <a:r>
              <a:rPr lang="en-US" sz="3200" b="1" dirty="0"/>
              <a:t> (Koch)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680210"/>
            <a:ext cx="8355329" cy="4891778"/>
          </a:xfrm>
        </p:spPr>
        <p:txBody>
          <a:bodyPr>
            <a:normAutofit fontScale="55000" lnSpcReduction="20000"/>
          </a:bodyPr>
          <a:lstStyle/>
          <a:p>
            <a:pPr marL="914400" indent="-914400">
              <a:lnSpc>
                <a:spcPct val="120000"/>
              </a:lnSpc>
              <a:buFont typeface="+mj-lt"/>
              <a:buAutoNum type="arabicPeriod" startAt="5"/>
            </a:pPr>
            <a:r>
              <a:rPr lang="en-US" sz="5100" b="1" dirty="0" err="1"/>
              <a:t>L'angelologia</a:t>
            </a:r>
            <a:r>
              <a:rPr lang="en-US" sz="5100" i="1" dirty="0"/>
              <a:t> </a:t>
            </a:r>
            <a:r>
              <a:rPr lang="en-US" sz="5100" i="1" dirty="0" err="1"/>
              <a:t>prende</a:t>
            </a:r>
            <a:r>
              <a:rPr lang="en-US" sz="5100" i="1" dirty="0"/>
              <a:t> </a:t>
            </a:r>
            <a:r>
              <a:rPr lang="en-US" sz="5100" i="1" dirty="0" err="1"/>
              <a:t>più</a:t>
            </a:r>
            <a:r>
              <a:rPr lang="en-US" sz="5100" i="1" dirty="0"/>
              <a:t> </a:t>
            </a:r>
            <a:r>
              <a:rPr lang="en-US" sz="5100" i="1" dirty="0" err="1"/>
              <a:t>spazio</a:t>
            </a:r>
            <a:r>
              <a:rPr lang="en-US" sz="5100" i="1" dirty="0"/>
              <a:t> </a:t>
            </a:r>
            <a:r>
              <a:rPr lang="en-US" sz="5100" i="1" dirty="0" err="1"/>
              <a:t>nell'apocalittica</a:t>
            </a:r>
            <a:r>
              <a:rPr lang="en-US" sz="5100" i="1" dirty="0"/>
              <a:t>. </a:t>
            </a:r>
          </a:p>
          <a:p>
            <a:pPr marL="1209675" lvl="1" indent="-914400">
              <a:lnSpc>
                <a:spcPct val="120000"/>
              </a:lnSpc>
            </a:pPr>
            <a:r>
              <a:rPr lang="en-US" sz="4900" i="1" dirty="0"/>
              <a:t>La  </a:t>
            </a:r>
            <a:r>
              <a:rPr lang="en-US" sz="4900" i="1" dirty="0" err="1"/>
              <a:t>funzione</a:t>
            </a:r>
            <a:r>
              <a:rPr lang="en-US" sz="4900" i="1" dirty="0"/>
              <a:t>  </a:t>
            </a:r>
            <a:r>
              <a:rPr lang="en-US" sz="4900" i="1" dirty="0" err="1"/>
              <a:t>degli</a:t>
            </a:r>
            <a:r>
              <a:rPr lang="en-US" sz="4900" i="1" dirty="0"/>
              <a:t> </a:t>
            </a:r>
            <a:r>
              <a:rPr lang="en-US" sz="4900" i="1" dirty="0" err="1"/>
              <a:t>angeli</a:t>
            </a:r>
            <a:r>
              <a:rPr lang="en-US" sz="4900" i="1" dirty="0"/>
              <a:t> </a:t>
            </a:r>
            <a:r>
              <a:rPr lang="en-US" sz="4900" i="1" dirty="0" err="1"/>
              <a:t>è</a:t>
            </a:r>
            <a:r>
              <a:rPr lang="en-US" sz="4900" i="1" dirty="0"/>
              <a:t> di </a:t>
            </a:r>
            <a:r>
              <a:rPr lang="en-US" sz="4900" i="1" dirty="0" err="1"/>
              <a:t>interpretare</a:t>
            </a:r>
            <a:r>
              <a:rPr lang="en-US" sz="4900" i="1" dirty="0"/>
              <a:t> le </a:t>
            </a:r>
            <a:r>
              <a:rPr lang="en-US" sz="4900" i="1" dirty="0" err="1"/>
              <a:t>visioni</a:t>
            </a:r>
            <a:r>
              <a:rPr lang="en-US" sz="4900" i="1" dirty="0"/>
              <a:t> e di </a:t>
            </a:r>
            <a:r>
              <a:rPr lang="en-US" sz="4900" i="1" dirty="0" err="1"/>
              <a:t>spiegare</a:t>
            </a:r>
            <a:r>
              <a:rPr lang="en-US" sz="4900" i="1" dirty="0"/>
              <a:t> </a:t>
            </a:r>
            <a:r>
              <a:rPr lang="en-US" sz="4900" i="1" dirty="0" err="1"/>
              <a:t>il</a:t>
            </a:r>
            <a:r>
              <a:rPr lang="en-US" sz="4900" i="1" dirty="0"/>
              <a:t> </a:t>
            </a:r>
            <a:r>
              <a:rPr lang="en-US" sz="4900" i="1" dirty="0" err="1"/>
              <a:t>corso</a:t>
            </a:r>
            <a:r>
              <a:rPr lang="en-US" sz="4900" i="1" dirty="0"/>
              <a:t> </a:t>
            </a:r>
            <a:r>
              <a:rPr lang="en-US" sz="4900" i="1" dirty="0" err="1"/>
              <a:t>degli</a:t>
            </a:r>
            <a:r>
              <a:rPr lang="en-US" sz="4900" i="1" dirty="0"/>
              <a:t> </a:t>
            </a:r>
            <a:r>
              <a:rPr lang="en-US" sz="4900" i="1" dirty="0" err="1"/>
              <a:t>eventi</a:t>
            </a:r>
            <a:r>
              <a:rPr lang="en-US" sz="4900" i="1" dirty="0"/>
              <a:t>.</a:t>
            </a:r>
          </a:p>
          <a:p>
            <a:pPr marL="384175" indent="-384175">
              <a:lnSpc>
                <a:spcPct val="120000"/>
              </a:lnSpc>
              <a:buFont typeface="+mj-lt"/>
              <a:buAutoNum type="arabicPeriod" startAt="5"/>
            </a:pPr>
            <a:r>
              <a:rPr lang="en-US" sz="5100" i="1" dirty="0" err="1"/>
              <a:t>L'interpretazione</a:t>
            </a:r>
            <a:r>
              <a:rPr lang="en-US" sz="5100" i="1" dirty="0"/>
              <a:t> </a:t>
            </a:r>
            <a:r>
              <a:rPr lang="en-US" sz="5100" i="1" dirty="0" err="1"/>
              <a:t>dei</a:t>
            </a:r>
            <a:r>
              <a:rPr lang="en-US" sz="5100" i="1" dirty="0"/>
              <a:t> </a:t>
            </a:r>
            <a:r>
              <a:rPr lang="en-US" sz="5100" i="1" dirty="0" err="1"/>
              <a:t>profeti</a:t>
            </a:r>
            <a:r>
              <a:rPr lang="en-US" sz="5100" i="1" dirty="0"/>
              <a:t> </a:t>
            </a:r>
            <a:r>
              <a:rPr lang="en-US" sz="5100" i="1" dirty="0" err="1"/>
              <a:t>nell'apocalittica</a:t>
            </a:r>
            <a:r>
              <a:rPr lang="en-US" sz="5100" i="1" dirty="0"/>
              <a:t>. La </a:t>
            </a:r>
            <a:r>
              <a:rPr lang="en-US" sz="5100" i="1" dirty="0" err="1"/>
              <a:t>profezia</a:t>
            </a:r>
            <a:r>
              <a:rPr lang="en-US" sz="5100" i="1" dirty="0"/>
              <a:t> di </a:t>
            </a:r>
            <a:r>
              <a:rPr lang="en-US" sz="5100" i="1" dirty="0" err="1"/>
              <a:t>Geremia</a:t>
            </a:r>
            <a:r>
              <a:rPr lang="en-US" sz="5100" i="1" dirty="0"/>
              <a:t>  </a:t>
            </a:r>
            <a:r>
              <a:rPr lang="en-US" sz="5100" i="1" dirty="0" err="1"/>
              <a:t>sulla</a:t>
            </a:r>
            <a:r>
              <a:rPr lang="en-US" sz="5100" i="1" dirty="0"/>
              <a:t> </a:t>
            </a:r>
            <a:r>
              <a:rPr lang="en-US" sz="5100" i="1" dirty="0" err="1"/>
              <a:t>durata</a:t>
            </a:r>
            <a:r>
              <a:rPr lang="en-US" sz="5100" i="1" dirty="0"/>
              <a:t> </a:t>
            </a:r>
            <a:r>
              <a:rPr lang="en-US" sz="5100" i="1" dirty="0" err="1"/>
              <a:t>dell'esilio</a:t>
            </a:r>
            <a:r>
              <a:rPr lang="en-US" sz="5100" i="1" dirty="0"/>
              <a:t> </a:t>
            </a:r>
            <a:r>
              <a:rPr lang="en-US" sz="5100" i="1" dirty="0" err="1"/>
              <a:t>viene</a:t>
            </a:r>
            <a:r>
              <a:rPr lang="en-US" sz="5100" i="1" dirty="0"/>
              <a:t> </a:t>
            </a:r>
            <a:r>
              <a:rPr lang="en-US" sz="5100" i="1" dirty="0" err="1"/>
              <a:t>reinterpretata</a:t>
            </a:r>
            <a:r>
              <a:rPr lang="en-US" sz="5100" i="1" dirty="0"/>
              <a:t> in Daniele.</a:t>
            </a:r>
          </a:p>
          <a:p>
            <a:pPr marL="384175" indent="-384175">
              <a:lnSpc>
                <a:spcPct val="120000"/>
              </a:lnSpc>
              <a:buFont typeface="+mj-lt"/>
              <a:buAutoNum type="arabicPeriod" startAt="5"/>
            </a:pPr>
            <a:r>
              <a:rPr lang="en-US" sz="5100" b="1" i="1" dirty="0" err="1"/>
              <a:t>Rivelazione</a:t>
            </a:r>
            <a:r>
              <a:rPr lang="en-US" sz="5100" b="1" i="1" dirty="0"/>
              <a:t> </a:t>
            </a:r>
            <a:r>
              <a:rPr lang="en-US" sz="5100" b="1" i="1" dirty="0" err="1"/>
              <a:t>dei</a:t>
            </a:r>
            <a:r>
              <a:rPr lang="en-US" sz="5100" b="1" i="1" dirty="0"/>
              <a:t> </a:t>
            </a:r>
            <a:r>
              <a:rPr lang="en-US" sz="5100" b="1" i="1" dirty="0" err="1"/>
              <a:t>misteri</a:t>
            </a:r>
            <a:r>
              <a:rPr lang="en-US" sz="5100" b="1" i="1" dirty="0"/>
              <a:t> </a:t>
            </a:r>
            <a:r>
              <a:rPr lang="en-US" sz="5100" b="1" i="1" dirty="0" err="1"/>
              <a:t>sulla</a:t>
            </a:r>
            <a:r>
              <a:rPr lang="en-US" sz="5100" b="1" i="1" dirty="0"/>
              <a:t> fine del </a:t>
            </a:r>
            <a:r>
              <a:rPr lang="en-US" sz="5100" b="1" i="1" dirty="0" err="1"/>
              <a:t>mondo</a:t>
            </a:r>
            <a:r>
              <a:rPr lang="en-US" sz="5100" b="1" i="1" dirty="0"/>
              <a:t> e  </a:t>
            </a:r>
            <a:r>
              <a:rPr lang="en-US" sz="5100" b="1" i="1" dirty="0" err="1"/>
              <a:t>il</a:t>
            </a:r>
            <a:r>
              <a:rPr lang="en-US" sz="5100" b="1" i="1" dirty="0"/>
              <a:t> </a:t>
            </a:r>
            <a:r>
              <a:rPr lang="en-US" sz="5100" b="1" i="1" dirty="0" err="1"/>
              <a:t>giudizio</a:t>
            </a:r>
            <a:r>
              <a:rPr lang="en-US" sz="5100" b="1" i="1" dirty="0"/>
              <a:t> </a:t>
            </a:r>
            <a:r>
              <a:rPr lang="en-US" sz="5100" b="1" i="1" dirty="0" err="1"/>
              <a:t>universale</a:t>
            </a:r>
            <a:r>
              <a:rPr lang="en-US" sz="5100" b="1" i="1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387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/>
              <a:t>10 </a:t>
            </a:r>
            <a:r>
              <a:rPr lang="en-US" sz="3200" b="1" dirty="0" err="1"/>
              <a:t>caratteristiche</a:t>
            </a:r>
            <a:r>
              <a:rPr lang="en-US" sz="3200" b="1" dirty="0"/>
              <a:t> </a:t>
            </a:r>
            <a:r>
              <a:rPr lang="en-US" sz="3200" b="1" dirty="0" err="1"/>
              <a:t>dell'apocalittica</a:t>
            </a:r>
            <a:r>
              <a:rPr lang="en-US" sz="3200" b="1" dirty="0"/>
              <a:t> (Koch)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425388"/>
            <a:ext cx="7583487" cy="5146600"/>
          </a:xfrm>
        </p:spPr>
        <p:txBody>
          <a:bodyPr>
            <a:normAutofit fontScale="55000" lnSpcReduction="20000"/>
          </a:bodyPr>
          <a:lstStyle/>
          <a:p>
            <a:pPr marL="914400" indent="-914400">
              <a:lnSpc>
                <a:spcPct val="120000"/>
              </a:lnSpc>
              <a:buFont typeface="+mj-lt"/>
              <a:buAutoNum type="arabicPeriod" startAt="8"/>
            </a:pPr>
            <a:r>
              <a:rPr lang="en-US" sz="4800" b="1" i="1" dirty="0" err="1"/>
              <a:t>Rivelazione</a:t>
            </a:r>
            <a:r>
              <a:rPr lang="en-US" sz="4800" b="1" i="1" dirty="0"/>
              <a:t> </a:t>
            </a:r>
            <a:r>
              <a:rPr lang="en-US" sz="4800" b="1" i="1" dirty="0" err="1"/>
              <a:t>dei</a:t>
            </a:r>
            <a:r>
              <a:rPr lang="en-US" sz="4800" b="1" i="1" dirty="0"/>
              <a:t> </a:t>
            </a:r>
            <a:r>
              <a:rPr lang="en-US" sz="4800" b="1" i="1" dirty="0" err="1"/>
              <a:t>misteri</a:t>
            </a:r>
            <a:r>
              <a:rPr lang="en-US" sz="4800" b="1" i="1" dirty="0"/>
              <a:t> </a:t>
            </a:r>
            <a:r>
              <a:rPr lang="en-US" sz="4800" b="1" i="1" dirty="0" err="1"/>
              <a:t>sulla</a:t>
            </a:r>
            <a:r>
              <a:rPr lang="en-US" sz="4800" b="1" i="1" dirty="0"/>
              <a:t> fine del </a:t>
            </a:r>
            <a:r>
              <a:rPr lang="en-US" sz="4800" b="1" i="1" dirty="0" err="1"/>
              <a:t>mondo</a:t>
            </a:r>
            <a:r>
              <a:rPr lang="en-US" sz="4800" b="1" i="1" dirty="0"/>
              <a:t> e </a:t>
            </a:r>
            <a:r>
              <a:rPr lang="en-US" sz="4800" b="1" i="1" dirty="0" err="1"/>
              <a:t>il</a:t>
            </a:r>
            <a:r>
              <a:rPr lang="en-US" sz="4800" b="1" i="1" dirty="0"/>
              <a:t> </a:t>
            </a:r>
            <a:r>
              <a:rPr lang="en-US" sz="4800" b="1" i="1" dirty="0" err="1"/>
              <a:t>giudizio</a:t>
            </a:r>
            <a:r>
              <a:rPr lang="en-US" sz="4800" b="1" i="1" dirty="0"/>
              <a:t> </a:t>
            </a:r>
            <a:r>
              <a:rPr lang="en-US" sz="4800" b="1" i="1" dirty="0" err="1"/>
              <a:t>universale</a:t>
            </a:r>
            <a:r>
              <a:rPr lang="en-US" sz="4800" b="1" i="1" dirty="0"/>
              <a:t>.</a:t>
            </a:r>
          </a:p>
          <a:p>
            <a:pPr marL="914400" indent="-914400">
              <a:lnSpc>
                <a:spcPct val="120000"/>
              </a:lnSpc>
              <a:buFont typeface="+mj-lt"/>
              <a:buAutoNum type="arabicPeriod" startAt="8"/>
            </a:pPr>
            <a:r>
              <a:rPr lang="en-US" sz="4800" b="1" i="1" dirty="0" err="1"/>
              <a:t>Pseudonimia</a:t>
            </a:r>
            <a:endParaRPr lang="en-US" sz="4800" b="1" i="1" dirty="0"/>
          </a:p>
          <a:p>
            <a:pPr marL="914400" indent="-914400">
              <a:lnSpc>
                <a:spcPct val="120000"/>
              </a:lnSpc>
              <a:buFont typeface="+mj-lt"/>
              <a:buAutoNum type="arabicPeriod" startAt="8"/>
            </a:pPr>
            <a:r>
              <a:rPr lang="en-US" sz="4800" i="1" dirty="0"/>
              <a:t>La </a:t>
            </a:r>
            <a:r>
              <a:rPr lang="en-US" sz="4800" i="1" dirty="0" err="1"/>
              <a:t>profezia</a:t>
            </a:r>
            <a:r>
              <a:rPr lang="en-US" sz="4800" i="1" dirty="0"/>
              <a:t> </a:t>
            </a:r>
            <a:r>
              <a:rPr lang="en-US" sz="4800" i="1" dirty="0" err="1"/>
              <a:t>è</a:t>
            </a:r>
            <a:r>
              <a:rPr lang="en-US" sz="4800" i="1" dirty="0"/>
              <a:t> </a:t>
            </a:r>
            <a:r>
              <a:rPr lang="en-US" sz="4800" i="1" dirty="0" err="1"/>
              <a:t>legata</a:t>
            </a:r>
            <a:r>
              <a:rPr lang="en-US" sz="4800" i="1" dirty="0"/>
              <a:t> al Re e al Tempio. </a:t>
            </a:r>
          </a:p>
          <a:p>
            <a:pPr marL="1209675" lvl="1" indent="-914400">
              <a:lnSpc>
                <a:spcPct val="120000"/>
              </a:lnSpc>
            </a:pPr>
            <a:r>
              <a:rPr lang="en-US" sz="4600" i="1" dirty="0" err="1"/>
              <a:t>L'apocalittica</a:t>
            </a:r>
            <a:r>
              <a:rPr lang="en-US" sz="4600" i="1" dirty="0"/>
              <a:t> </a:t>
            </a:r>
            <a:r>
              <a:rPr lang="en-US" sz="4600" i="1" dirty="0" err="1"/>
              <a:t>viene</a:t>
            </a:r>
            <a:r>
              <a:rPr lang="en-US" sz="4600" i="1" dirty="0"/>
              <a:t> da </a:t>
            </a:r>
            <a:r>
              <a:rPr lang="en-US" sz="4600" i="1" dirty="0" err="1"/>
              <a:t>piccoli</a:t>
            </a:r>
            <a:r>
              <a:rPr lang="en-US" sz="4600" i="1" dirty="0"/>
              <a:t> cerci </a:t>
            </a:r>
            <a:r>
              <a:rPr lang="en-US" sz="4600" i="1" dirty="0" err="1"/>
              <a:t>opposti</a:t>
            </a:r>
            <a:r>
              <a:rPr lang="en-US" sz="4600" i="1" dirty="0"/>
              <a:t> al Tempio </a:t>
            </a:r>
            <a:r>
              <a:rPr lang="en-US" sz="4600" i="1" dirty="0" err="1"/>
              <a:t>che</a:t>
            </a:r>
            <a:r>
              <a:rPr lang="en-US" sz="4600" i="1" dirty="0"/>
              <a:t> </a:t>
            </a:r>
            <a:r>
              <a:rPr lang="en-US" sz="4600" i="1" dirty="0" err="1"/>
              <a:t>aspettano</a:t>
            </a:r>
            <a:r>
              <a:rPr lang="en-US" sz="4600" i="1" dirty="0"/>
              <a:t> </a:t>
            </a:r>
            <a:r>
              <a:rPr lang="en-US" sz="4600" i="1" dirty="0" err="1"/>
              <a:t>il</a:t>
            </a:r>
            <a:r>
              <a:rPr lang="en-US" sz="4600" i="1" dirty="0"/>
              <a:t> Tempio celeste. </a:t>
            </a:r>
          </a:p>
          <a:p>
            <a:pPr marL="1209675" lvl="1" indent="-914400">
              <a:lnSpc>
                <a:spcPct val="120000"/>
              </a:lnSpc>
            </a:pPr>
            <a:r>
              <a:rPr lang="en-US" sz="4600" i="1" dirty="0"/>
              <a:t>La </a:t>
            </a:r>
            <a:r>
              <a:rPr lang="en-US" sz="4600" i="1" dirty="0" err="1"/>
              <a:t>distruzzione</a:t>
            </a:r>
            <a:r>
              <a:rPr lang="en-US" sz="4600" i="1" dirty="0"/>
              <a:t> del Tempio </a:t>
            </a:r>
            <a:r>
              <a:rPr lang="en-US" sz="4600" i="1" dirty="0" err="1"/>
              <a:t>sarà</a:t>
            </a:r>
            <a:r>
              <a:rPr lang="en-US" sz="4600" i="1" dirty="0"/>
              <a:t> </a:t>
            </a:r>
            <a:r>
              <a:rPr lang="en-US" sz="4600" i="1" dirty="0" err="1"/>
              <a:t>una</a:t>
            </a:r>
            <a:r>
              <a:rPr lang="en-US" sz="4600" i="1" dirty="0"/>
              <a:t> </a:t>
            </a:r>
            <a:r>
              <a:rPr lang="en-US" sz="4600" i="1" dirty="0" err="1"/>
              <a:t>interogazione</a:t>
            </a:r>
            <a:r>
              <a:rPr lang="en-US" sz="4600" i="1" dirty="0"/>
              <a:t> </a:t>
            </a:r>
            <a:r>
              <a:rPr lang="en-US" sz="4600" i="1" dirty="0" err="1"/>
              <a:t>fondamentale</a:t>
            </a:r>
            <a:r>
              <a:rPr lang="en-US" sz="4600" i="1" dirty="0"/>
              <a:t>. </a:t>
            </a:r>
          </a:p>
          <a:p>
            <a:pPr marL="1209675" lvl="1" indent="-914400">
              <a:lnSpc>
                <a:spcPct val="120000"/>
              </a:lnSpc>
            </a:pPr>
            <a:r>
              <a:rPr lang="en-US" sz="4600" i="1" dirty="0"/>
              <a:t>Da dove </a:t>
            </a:r>
            <a:r>
              <a:rPr lang="en-US" sz="4600" i="1" dirty="0" err="1"/>
              <a:t>vien</a:t>
            </a:r>
            <a:r>
              <a:rPr lang="en-US" sz="4600" i="1" dirty="0"/>
              <a:t> </a:t>
            </a:r>
            <a:r>
              <a:rPr lang="en-US" sz="4600" i="1" dirty="0" err="1"/>
              <a:t>il</a:t>
            </a:r>
            <a:r>
              <a:rPr lang="en-US" sz="4600" i="1" dirty="0"/>
              <a:t> male?</a:t>
            </a:r>
          </a:p>
          <a:p>
            <a:pPr marL="457200" indent="-457200">
              <a:buFont typeface="+mj-lt"/>
              <a:buAutoNum type="arabicPeriod" startAt="8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615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Vari</a:t>
            </a:r>
            <a:r>
              <a:rPr lang="en-US" dirty="0"/>
              <a:t> </a:t>
            </a:r>
            <a:r>
              <a:rPr lang="en-US" dirty="0" err="1"/>
              <a:t>influssi</a:t>
            </a:r>
            <a:r>
              <a:rPr lang="en-US" dirty="0"/>
              <a:t> </a:t>
            </a:r>
            <a:r>
              <a:rPr lang="en-US" dirty="0" err="1"/>
              <a:t>possibili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1" y="1828800"/>
            <a:ext cx="7848600" cy="46482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800" b="1" dirty="0" err="1"/>
              <a:t>Influsso</a:t>
            </a:r>
            <a:r>
              <a:rPr lang="en-US" sz="2800" b="1" dirty="0"/>
              <a:t> </a:t>
            </a:r>
            <a:r>
              <a:rPr lang="en-US" sz="2800" b="1" dirty="0" err="1"/>
              <a:t>dei</a:t>
            </a:r>
            <a:r>
              <a:rPr lang="en-US" sz="2800" b="1" dirty="0"/>
              <a:t> </a:t>
            </a:r>
            <a:r>
              <a:rPr lang="en-US" sz="2800" b="1" dirty="0" err="1"/>
              <a:t>profeti</a:t>
            </a:r>
            <a:r>
              <a:rPr lang="en-US" sz="2800" b="1" dirty="0"/>
              <a:t> </a:t>
            </a:r>
            <a:r>
              <a:rPr lang="en-US" sz="2800" b="1" dirty="0" err="1"/>
              <a:t>sull'apocalittica</a:t>
            </a:r>
            <a:r>
              <a:rPr lang="en-US" sz="2800" b="1" dirty="0"/>
              <a:t>: Hanson</a:t>
            </a:r>
          </a:p>
          <a:p>
            <a:pPr>
              <a:lnSpc>
                <a:spcPct val="120000"/>
              </a:lnSpc>
            </a:pPr>
            <a:r>
              <a:rPr lang="en-US" sz="2800" b="1" dirty="0" err="1"/>
              <a:t>Influsso</a:t>
            </a:r>
            <a:r>
              <a:rPr lang="en-US" sz="2800" b="1" dirty="0"/>
              <a:t> </a:t>
            </a:r>
            <a:r>
              <a:rPr lang="en-US" sz="2800" b="1" dirty="0" err="1"/>
              <a:t>della</a:t>
            </a:r>
            <a:r>
              <a:rPr lang="en-US" sz="2800" b="1" dirty="0"/>
              <a:t> </a:t>
            </a:r>
            <a:r>
              <a:rPr lang="en-US" sz="2800" b="1" dirty="0" err="1"/>
              <a:t>sapienza</a:t>
            </a:r>
            <a:r>
              <a:rPr lang="en-US" sz="2800" b="1" dirty="0"/>
              <a:t> </a:t>
            </a:r>
            <a:r>
              <a:rPr lang="en-US" sz="2800" b="1" dirty="0" err="1"/>
              <a:t>sull'apocalittica</a:t>
            </a:r>
            <a:r>
              <a:rPr lang="en-US" sz="2800" b="1" dirty="0"/>
              <a:t>: G. von Rad</a:t>
            </a:r>
          </a:p>
          <a:p>
            <a:pPr>
              <a:lnSpc>
                <a:spcPct val="120000"/>
              </a:lnSpc>
            </a:pPr>
            <a:r>
              <a:rPr lang="en-US" sz="2800" b="1" i="1" dirty="0" err="1"/>
              <a:t>Influsso</a:t>
            </a:r>
            <a:r>
              <a:rPr lang="en-US" sz="2800" b="1" i="1" dirty="0"/>
              <a:t> </a:t>
            </a:r>
            <a:r>
              <a:rPr lang="en-US" sz="2800" b="1" i="1" dirty="0" err="1"/>
              <a:t>delle</a:t>
            </a:r>
            <a:r>
              <a:rPr lang="en-US" sz="2800" b="1" i="1" dirty="0"/>
              <a:t> </a:t>
            </a:r>
            <a:r>
              <a:rPr lang="en-US" sz="2800" b="1" i="1" dirty="0" err="1"/>
              <a:t>religioni</a:t>
            </a:r>
            <a:r>
              <a:rPr lang="en-US" sz="2800" b="1" i="1" dirty="0"/>
              <a:t> </a:t>
            </a:r>
            <a:r>
              <a:rPr lang="en-US" sz="2800" b="1" i="1" dirty="0" err="1"/>
              <a:t>orientali</a:t>
            </a:r>
            <a:r>
              <a:rPr lang="en-US" sz="2800" b="1" i="1" dirty="0"/>
              <a:t>  </a:t>
            </a:r>
            <a:r>
              <a:rPr lang="en-US" sz="2800" b="1" i="1" dirty="0" err="1"/>
              <a:t>sull'apocalittica</a:t>
            </a:r>
            <a:r>
              <a:rPr lang="en-US" sz="2800" b="1" i="1" dirty="0"/>
              <a:t>: A. </a:t>
            </a:r>
            <a:r>
              <a:rPr lang="en-US" sz="2800" b="1" i="1" dirty="0" err="1"/>
              <a:t>Jeremias</a:t>
            </a:r>
            <a:endParaRPr lang="en-US" sz="2800" b="1" i="1" dirty="0"/>
          </a:p>
          <a:p>
            <a:pPr>
              <a:lnSpc>
                <a:spcPct val="12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41577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err="1"/>
              <a:t>Conclusione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1" y="1828800"/>
            <a:ext cx="7848600" cy="46482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800" i="1" dirty="0"/>
              <a:t>La </a:t>
            </a:r>
            <a:r>
              <a:rPr lang="en-US" sz="2800" i="1" dirty="0" err="1"/>
              <a:t>funzione</a:t>
            </a:r>
            <a:r>
              <a:rPr lang="en-US" sz="2800" i="1" dirty="0"/>
              <a:t> </a:t>
            </a:r>
            <a:r>
              <a:rPr lang="en-US" sz="2800" i="1" dirty="0" err="1"/>
              <a:t>dell'apocalittica</a:t>
            </a:r>
            <a:r>
              <a:rPr lang="en-US" sz="2800" i="1" dirty="0"/>
              <a:t> </a:t>
            </a:r>
            <a:r>
              <a:rPr lang="en-US" sz="2800" i="1" dirty="0" err="1"/>
              <a:t>è</a:t>
            </a:r>
            <a:r>
              <a:rPr lang="en-US" sz="2800" i="1" dirty="0"/>
              <a:t>: </a:t>
            </a:r>
          </a:p>
          <a:p>
            <a:pPr>
              <a:lnSpc>
                <a:spcPct val="120000"/>
              </a:lnSpc>
            </a:pPr>
            <a:endParaRPr lang="en-US" sz="2800" i="1" dirty="0"/>
          </a:p>
          <a:p>
            <a:pPr lvl="1">
              <a:lnSpc>
                <a:spcPct val="120000"/>
              </a:lnSpc>
            </a:pPr>
            <a:r>
              <a:rPr lang="en-US" sz="2800" i="1" dirty="0"/>
              <a:t>di </a:t>
            </a:r>
            <a:r>
              <a:rPr lang="en-US" sz="2800" i="1" dirty="0" err="1"/>
              <a:t>incorraggiare</a:t>
            </a:r>
            <a:r>
              <a:rPr lang="en-US" sz="2800" i="1" dirty="0"/>
              <a:t> </a:t>
            </a:r>
            <a:r>
              <a:rPr lang="en-US" sz="2800" i="1" dirty="0" err="1"/>
              <a:t>i</a:t>
            </a:r>
            <a:r>
              <a:rPr lang="en-US" sz="2800" i="1" dirty="0"/>
              <a:t> </a:t>
            </a:r>
            <a:r>
              <a:rPr lang="en-US" sz="2800" i="1" dirty="0" err="1"/>
              <a:t>fedeli</a:t>
            </a:r>
            <a:r>
              <a:rPr lang="en-US" sz="2800" i="1" dirty="0"/>
              <a:t> in tempo di </a:t>
            </a:r>
            <a:r>
              <a:rPr lang="en-US" sz="2800" i="1" dirty="0" err="1"/>
              <a:t>persecusione</a:t>
            </a:r>
            <a:r>
              <a:rPr lang="en-US" sz="2800" i="1" dirty="0"/>
              <a:t>, </a:t>
            </a:r>
          </a:p>
          <a:p>
            <a:pPr lvl="1">
              <a:lnSpc>
                <a:spcPct val="120000"/>
              </a:lnSpc>
            </a:pPr>
            <a:r>
              <a:rPr lang="en-US" sz="2800" i="1" dirty="0"/>
              <a:t>di </a:t>
            </a:r>
            <a:r>
              <a:rPr lang="en-US" sz="2800" i="1" dirty="0" err="1"/>
              <a:t>ricordare</a:t>
            </a:r>
            <a:r>
              <a:rPr lang="en-US" sz="2800" i="1" dirty="0"/>
              <a:t> </a:t>
            </a:r>
            <a:r>
              <a:rPr lang="en-US" sz="2800" i="1" dirty="0" err="1"/>
              <a:t>il</a:t>
            </a:r>
            <a:r>
              <a:rPr lang="en-US" sz="2800" i="1" dirty="0"/>
              <a:t> </a:t>
            </a:r>
            <a:r>
              <a:rPr lang="en-US" sz="2800" i="1" dirty="0" err="1"/>
              <a:t>giudizio</a:t>
            </a:r>
            <a:r>
              <a:rPr lang="en-US" sz="2800" i="1" dirty="0"/>
              <a:t> </a:t>
            </a:r>
            <a:r>
              <a:rPr lang="en-US" sz="2800" i="1" dirty="0" err="1"/>
              <a:t>divino</a:t>
            </a:r>
            <a:r>
              <a:rPr lang="en-US" sz="2800" i="1" dirty="0"/>
              <a:t> e la </a:t>
            </a:r>
            <a:r>
              <a:rPr lang="en-US" sz="2800" i="1" dirty="0" err="1"/>
              <a:t>ricompensa</a:t>
            </a:r>
            <a:r>
              <a:rPr lang="en-US" sz="2800" i="1" dirty="0"/>
              <a:t>, la </a:t>
            </a:r>
            <a:r>
              <a:rPr lang="en-US" sz="2800" i="1" dirty="0" err="1"/>
              <a:t>risurrezione</a:t>
            </a:r>
            <a:r>
              <a:rPr lang="en-US" sz="2800" i="1" dirty="0"/>
              <a:t> per </a:t>
            </a:r>
            <a:r>
              <a:rPr lang="en-US" sz="2800" i="1" dirty="0" err="1"/>
              <a:t>i</a:t>
            </a:r>
            <a:r>
              <a:rPr lang="en-US" sz="2800" i="1" dirty="0"/>
              <a:t> </a:t>
            </a:r>
            <a:r>
              <a:rPr lang="en-US" sz="2800" i="1" dirty="0" err="1"/>
              <a:t>giusti</a:t>
            </a:r>
            <a:r>
              <a:rPr lang="en-US" sz="2800" i="1" dirty="0"/>
              <a:t>.</a:t>
            </a:r>
          </a:p>
          <a:p>
            <a:pPr>
              <a:lnSpc>
                <a:spcPct val="12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8824021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24</TotalTime>
  <Words>354</Words>
  <Application>Microsoft Macintosh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Trebuchet MS</vt:lpstr>
      <vt:lpstr>Wingdings 2</vt:lpstr>
      <vt:lpstr>Revolution</vt:lpstr>
      <vt:lpstr>Dalla profezia all'apocalittica</vt:lpstr>
      <vt:lpstr>  Dalla profezia all'apocalittica </vt:lpstr>
      <vt:lpstr>  Dalla profezia all'apocalittica </vt:lpstr>
      <vt:lpstr>10 caratteristiche dell'apocalittica (Koch)</vt:lpstr>
      <vt:lpstr>10 caratteristiche dell'apocalittica (Koch)</vt:lpstr>
      <vt:lpstr>10 caratteristiche dell'apocalittica (Koch)</vt:lpstr>
      <vt:lpstr>10 caratteristiche dell'apocalittica (Koch)</vt:lpstr>
      <vt:lpstr>Vari influssi possibili</vt:lpstr>
      <vt:lpstr>Conclusione</vt:lpstr>
      <vt:lpstr>PowerPoint Presentation</vt:lpstr>
      <vt:lpstr>Grazie!</vt:lpstr>
    </vt:vector>
  </TitlesOfParts>
  <Company>ofm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Dalla profezia all'apocalittica </dc:title>
  <dc:creator>SBF sbf</dc:creator>
  <cp:lastModifiedBy>Alessandro Cavicchia</cp:lastModifiedBy>
  <cp:revision>18</cp:revision>
  <dcterms:created xsi:type="dcterms:W3CDTF">2019-04-22T13:17:56Z</dcterms:created>
  <dcterms:modified xsi:type="dcterms:W3CDTF">2019-04-22T13:48:05Z</dcterms:modified>
</cp:coreProperties>
</file>